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25">
          <p15:clr>
            <a:srgbClr val="A4A3A4"/>
          </p15:clr>
        </p15:guide>
        <p15:guide id="2" pos="1209">
          <p15:clr>
            <a:srgbClr val="A4A3A4"/>
          </p15:clr>
        </p15:guide>
        <p15:guide id="3" pos="2955">
          <p15:clr>
            <a:srgbClr val="A4A3A4"/>
          </p15:clr>
        </p15:guide>
        <p15:guide id="4" pos="2071">
          <p15:clr>
            <a:srgbClr val="A4A3A4"/>
          </p15:clr>
        </p15:guide>
        <p15:guide id="5" pos="3840">
          <p15:clr>
            <a:srgbClr val="A4A3A4"/>
          </p15:clr>
        </p15:guide>
        <p15:guide id="6" pos="4702">
          <p15:clr>
            <a:srgbClr val="A4A3A4"/>
          </p15:clr>
        </p15:guide>
        <p15:guide id="7" pos="5586">
          <p15:clr>
            <a:srgbClr val="A4A3A4"/>
          </p15:clr>
        </p15:guide>
        <p15:guide id="8" pos="7333">
          <p15:clr>
            <a:srgbClr val="A4A3A4"/>
          </p15:clr>
        </p15:guide>
        <p15:guide id="9" orient="horz" pos="3952">
          <p15:clr>
            <a:srgbClr val="A4A3A4"/>
          </p15:clr>
        </p15:guide>
        <p15:guide id="10" pos="6471">
          <p15:clr>
            <a:srgbClr val="A4A3A4"/>
          </p15:clr>
        </p15:guide>
        <p15:guide id="11" orient="horz" pos="91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hHHODzEXENZiG3X2VjyQrl8D/j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158" y="51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orient="horz" pos="3952"/>
        <p:guide pos="6471"/>
        <p:guide orient="horz" pos="91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ложка">
  <p:cSld name="Обложка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5" descr="A blue circle with white tex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859" y="962173"/>
            <a:ext cx="886499" cy="88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Google Shape;17;p25"/>
          <p:cNvCxnSpPr/>
          <p:nvPr/>
        </p:nvCxnSpPr>
        <p:spPr>
          <a:xfrm>
            <a:off x="6090212" y="985336"/>
            <a:ext cx="0" cy="840173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18;p25"/>
          <p:cNvCxnSpPr/>
          <p:nvPr/>
        </p:nvCxnSpPr>
        <p:spPr>
          <a:xfrm>
            <a:off x="8642581" y="985336"/>
            <a:ext cx="0" cy="840173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19;p25"/>
          <p:cNvCxnSpPr/>
          <p:nvPr/>
        </p:nvCxnSpPr>
        <p:spPr>
          <a:xfrm>
            <a:off x="11179047" y="985336"/>
            <a:ext cx="0" cy="840173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20;p25"/>
          <p:cNvSpPr txBox="1">
            <a:spLocks noGrp="1"/>
          </p:cNvSpPr>
          <p:nvPr>
            <p:ph type="title"/>
          </p:nvPr>
        </p:nvSpPr>
        <p:spPr>
          <a:xfrm>
            <a:off x="1027967" y="2404670"/>
            <a:ext cx="7634059" cy="19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4300"/>
              <a:buFont typeface="Arial"/>
              <a:buNone/>
              <a:defRPr sz="4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5"/>
          <p:cNvSpPr txBox="1">
            <a:spLocks noGrp="1"/>
          </p:cNvSpPr>
          <p:nvPr>
            <p:ph type="body" idx="1"/>
          </p:nvPr>
        </p:nvSpPr>
        <p:spPr>
          <a:xfrm>
            <a:off x="2074947" y="1187841"/>
            <a:ext cx="3848717" cy="43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5"/>
          <p:cNvSpPr txBox="1">
            <a:spLocks noGrp="1"/>
          </p:cNvSpPr>
          <p:nvPr>
            <p:ph type="body" idx="2"/>
          </p:nvPr>
        </p:nvSpPr>
        <p:spPr>
          <a:xfrm>
            <a:off x="6259420" y="1173829"/>
            <a:ext cx="2278063" cy="46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  <a:defRPr sz="12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body" idx="3"/>
          </p:nvPr>
        </p:nvSpPr>
        <p:spPr>
          <a:xfrm>
            <a:off x="8786720" y="1173829"/>
            <a:ext cx="2217738" cy="46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  <a:defRPr sz="12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body" idx="4"/>
          </p:nvPr>
        </p:nvSpPr>
        <p:spPr>
          <a:xfrm>
            <a:off x="1027967" y="4824914"/>
            <a:ext cx="7625267" cy="652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600"/>
              <a:buFont typeface="Arial"/>
              <a:buNone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_2">
  <p:cSld name="Таблица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3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34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p34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6" name="Google Shape;126;p34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" name="Google Shape;127;p34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34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9" name="Google Shape;129;p34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34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34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34"/>
          <p:cNvSpPr txBox="1">
            <a:spLocks noGrp="1"/>
          </p:cNvSpPr>
          <p:nvPr>
            <p:ph type="body" idx="4"/>
          </p:nvPr>
        </p:nvSpPr>
        <p:spPr>
          <a:xfrm>
            <a:off x="585787" y="1447064"/>
            <a:ext cx="7617877" cy="53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600"/>
              <a:buNone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34"/>
          <p:cNvSpPr txBox="1">
            <a:spLocks noGrp="1"/>
          </p:cNvSpPr>
          <p:nvPr>
            <p:ph type="body" idx="5"/>
          </p:nvPr>
        </p:nvSpPr>
        <p:spPr>
          <a:xfrm>
            <a:off x="585788" y="5739189"/>
            <a:ext cx="6824303" cy="70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34"/>
          <p:cNvSpPr txBox="1">
            <a:spLocks noGrp="1"/>
          </p:cNvSpPr>
          <p:nvPr>
            <p:ph type="body" idx="6"/>
          </p:nvPr>
        </p:nvSpPr>
        <p:spPr>
          <a:xfrm>
            <a:off x="8686807" y="2208363"/>
            <a:ext cx="2930666" cy="257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вет">
  <p:cSld name="цве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35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8" name="Google Shape;138;p35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9" name="Google Shape;139;p35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0" name="Google Shape;140;p35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141;p35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2" name="Google Shape;142;p35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35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35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35"/>
          <p:cNvSpPr txBox="1">
            <a:spLocks noGrp="1"/>
          </p:cNvSpPr>
          <p:nvPr>
            <p:ph type="title"/>
          </p:nvPr>
        </p:nvSpPr>
        <p:spPr>
          <a:xfrm>
            <a:off x="585899" y="1447790"/>
            <a:ext cx="4322530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5"/>
          <p:cNvSpPr txBox="1">
            <a:spLocks noGrp="1"/>
          </p:cNvSpPr>
          <p:nvPr>
            <p:ph type="body" idx="4"/>
          </p:nvPr>
        </p:nvSpPr>
        <p:spPr>
          <a:xfrm>
            <a:off x="585898" y="2379663"/>
            <a:ext cx="4322531" cy="239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35"/>
          <p:cNvSpPr/>
          <p:nvPr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35"/>
          <p:cNvSpPr/>
          <p:nvPr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5"/>
          <p:cNvSpPr/>
          <p:nvPr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5"/>
          <p:cNvSpPr/>
          <p:nvPr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5"/>
          <p:cNvSpPr/>
          <p:nvPr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35"/>
          <p:cNvSpPr/>
          <p:nvPr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35"/>
          <p:cNvSpPr/>
          <p:nvPr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5"/>
          <p:cNvSpPr/>
          <p:nvPr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5"/>
          <p:cNvSpPr/>
          <p:nvPr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5"/>
          <p:cNvSpPr/>
          <p:nvPr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5"/>
          <p:cNvSpPr/>
          <p:nvPr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5"/>
          <p:cNvSpPr/>
          <p:nvPr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5"/>
          <p:cNvSpPr/>
          <p:nvPr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5"/>
          <p:cNvSpPr/>
          <p:nvPr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5"/>
          <p:cNvSpPr/>
          <p:nvPr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35"/>
          <p:cNvSpPr/>
          <p:nvPr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35"/>
          <p:cNvSpPr/>
          <p:nvPr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35"/>
          <p:cNvSpPr/>
          <p:nvPr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35"/>
          <p:cNvSpPr/>
          <p:nvPr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35"/>
          <p:cNvSpPr/>
          <p:nvPr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чистый_2">
  <p:cSld name="чистый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36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0" name="Google Shape;170;p36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1" name="Google Shape;171;p36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2" name="Google Shape;172;p36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" name="Google Shape;173;p36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4" name="Google Shape;174;p36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36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36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_2">
  <p:cSld name="Текст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2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Google Shape;27;p26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" name="Google Shape;28;p26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" name="Google Shape;29;p26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" name="Google Shape;30;p26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 b="0" i="0" u="none" strike="noStrike" cap="none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" name="Google Shape;31;p26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32;p26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3"/>
          </p:nvPr>
        </p:nvSpPr>
        <p:spPr>
          <a:xfrm>
            <a:off x="585897" y="2379663"/>
            <a:ext cx="11057971" cy="374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чистый">
  <p:cSld name="чистый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_1">
  <p:cSld name="Текст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28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Google Shape;40;p28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" name="Google Shape;41;p28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" name="Google Shape;42;p28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" name="Google Shape;43;p28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" name="Google Shape;44;p28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" name="Google Shape;45;p28"/>
          <p:cNvSpPr>
            <a:spLocks noGrp="1"/>
          </p:cNvSpPr>
          <p:nvPr>
            <p:ph type="pic" idx="2"/>
          </p:nvPr>
        </p:nvSpPr>
        <p:spPr>
          <a:xfrm>
            <a:off x="6684653" y="1447790"/>
            <a:ext cx="4325167" cy="4325107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46" name="Google Shape;46;p28"/>
          <p:cNvSpPr txBox="1">
            <a:spLocks noGrp="1"/>
          </p:cNvSpPr>
          <p:nvPr>
            <p:ph type="title"/>
          </p:nvPr>
        </p:nvSpPr>
        <p:spPr>
          <a:xfrm>
            <a:off x="585898" y="1447790"/>
            <a:ext cx="5245560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body" idx="1"/>
          </p:nvPr>
        </p:nvSpPr>
        <p:spPr>
          <a:xfrm>
            <a:off x="585897" y="2379663"/>
            <a:ext cx="5245561" cy="339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body" idx="3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body" idx="4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8"/>
          <p:cNvSpPr txBox="1">
            <a:spLocks noGrp="1"/>
          </p:cNvSpPr>
          <p:nvPr>
            <p:ph type="body" idx="5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_3">
  <p:cSld name="Текст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29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Google Shape;53;p29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" name="Google Shape;54;p29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" name="Google Shape;55;p29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" name="Google Shape;56;p29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" name="Google Shape;57;p29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" name="Google Shape;58;p29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9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body" idx="3"/>
          </p:nvPr>
        </p:nvSpPr>
        <p:spPr>
          <a:xfrm>
            <a:off x="585898" y="2379663"/>
            <a:ext cx="4322531" cy="239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body" idx="4"/>
          </p:nvPr>
        </p:nvSpPr>
        <p:spPr>
          <a:xfrm>
            <a:off x="585897" y="5183249"/>
            <a:ext cx="39343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body" idx="5"/>
          </p:nvPr>
        </p:nvSpPr>
        <p:spPr>
          <a:xfrm>
            <a:off x="6259892" y="2379663"/>
            <a:ext cx="5383968" cy="3451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3200"/>
              <a:buFont typeface="Arial"/>
              <a:buNone/>
              <a:defRPr sz="32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body" idx="6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рафик_1">
  <p:cSld name="График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3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30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8" name="Google Shape;68;p30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" name="Google Shape;69;p30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30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30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2" name="Google Shape;72;p30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>
            <a:off x="585899" y="1447790"/>
            <a:ext cx="4322530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4"/>
          </p:nvPr>
        </p:nvSpPr>
        <p:spPr>
          <a:xfrm>
            <a:off x="585898" y="2379663"/>
            <a:ext cx="4322531" cy="239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body" idx="5"/>
          </p:nvPr>
        </p:nvSpPr>
        <p:spPr>
          <a:xfrm>
            <a:off x="585897" y="5183249"/>
            <a:ext cx="39343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>
            <a:spLocks noGrp="1"/>
          </p:cNvSpPr>
          <p:nvPr>
            <p:ph type="chart" idx="6"/>
          </p:nvPr>
        </p:nvSpPr>
        <p:spPr>
          <a:xfrm>
            <a:off x="5272097" y="1447790"/>
            <a:ext cx="6371768" cy="428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рафик_2">
  <p:cSld name="График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1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31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2" name="Google Shape;82;p31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3" name="Google Shape;83;p31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" name="Google Shape;84;p31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" name="Google Shape;85;p31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31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1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1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1"/>
          <p:cNvSpPr txBox="1">
            <a:spLocks noGrp="1"/>
          </p:cNvSpPr>
          <p:nvPr>
            <p:ph type="body" idx="4"/>
          </p:nvPr>
        </p:nvSpPr>
        <p:spPr>
          <a:xfrm>
            <a:off x="585897" y="5183249"/>
            <a:ext cx="39343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1"/>
          <p:cNvSpPr>
            <a:spLocks noGrp="1"/>
          </p:cNvSpPr>
          <p:nvPr>
            <p:ph type="chart" idx="5"/>
          </p:nvPr>
        </p:nvSpPr>
        <p:spPr>
          <a:xfrm>
            <a:off x="5272097" y="1447790"/>
            <a:ext cx="6371768" cy="428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31"/>
          <p:cNvSpPr txBox="1">
            <a:spLocks noGrp="1"/>
          </p:cNvSpPr>
          <p:nvPr>
            <p:ph type="body" idx="6"/>
          </p:nvPr>
        </p:nvSpPr>
        <p:spPr>
          <a:xfrm>
            <a:off x="585788" y="1447064"/>
            <a:ext cx="4322762" cy="70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600"/>
              <a:buNone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7"/>
          </p:nvPr>
        </p:nvSpPr>
        <p:spPr>
          <a:xfrm>
            <a:off x="585898" y="2379663"/>
            <a:ext cx="4322531" cy="239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фры">
  <p:cSld name="Цифры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2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32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6" name="Google Shape;96;p32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7" name="Google Shape;97;p32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8" name="Google Shape;98;p32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99;p32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" name="Google Shape;100;p32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32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2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32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2"/>
          <p:cNvSpPr txBox="1">
            <a:spLocks noGrp="1"/>
          </p:cNvSpPr>
          <p:nvPr>
            <p:ph type="body" idx="4"/>
          </p:nvPr>
        </p:nvSpPr>
        <p:spPr>
          <a:xfrm>
            <a:off x="575076" y="4103994"/>
            <a:ext cx="2758143" cy="156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32"/>
          <p:cNvSpPr txBox="1">
            <a:spLocks noGrp="1"/>
          </p:cNvSpPr>
          <p:nvPr>
            <p:ph type="body" idx="5"/>
          </p:nvPr>
        </p:nvSpPr>
        <p:spPr>
          <a:xfrm>
            <a:off x="4047007" y="4103994"/>
            <a:ext cx="2757612" cy="156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32"/>
          <p:cNvSpPr txBox="1">
            <a:spLocks noGrp="1"/>
          </p:cNvSpPr>
          <p:nvPr>
            <p:ph type="body" idx="6"/>
          </p:nvPr>
        </p:nvSpPr>
        <p:spPr>
          <a:xfrm>
            <a:off x="7518938" y="4103994"/>
            <a:ext cx="2757612" cy="156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2"/>
          <p:cNvSpPr txBox="1">
            <a:spLocks noGrp="1"/>
          </p:cNvSpPr>
          <p:nvPr>
            <p:ph type="body" idx="7"/>
          </p:nvPr>
        </p:nvSpPr>
        <p:spPr>
          <a:xfrm>
            <a:off x="575076" y="2710235"/>
            <a:ext cx="2758143" cy="116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latin typeface="Arial"/>
                <a:ea typeface="Arial"/>
                <a:cs typeface="Arial"/>
                <a:sym typeface="Arial"/>
              </a:defRPr>
            </a:lvl1pPr>
            <a:lvl2pPr marL="914400" lvl="1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32"/>
          <p:cNvSpPr txBox="1">
            <a:spLocks noGrp="1"/>
          </p:cNvSpPr>
          <p:nvPr>
            <p:ph type="body" idx="8"/>
          </p:nvPr>
        </p:nvSpPr>
        <p:spPr>
          <a:xfrm>
            <a:off x="4047007" y="2710235"/>
            <a:ext cx="2758143" cy="116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latin typeface="Arial"/>
                <a:ea typeface="Arial"/>
                <a:cs typeface="Arial"/>
                <a:sym typeface="Arial"/>
              </a:defRPr>
            </a:lvl1pPr>
            <a:lvl2pPr marL="914400" lvl="1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32"/>
          <p:cNvSpPr txBox="1">
            <a:spLocks noGrp="1"/>
          </p:cNvSpPr>
          <p:nvPr>
            <p:ph type="body" idx="9"/>
          </p:nvPr>
        </p:nvSpPr>
        <p:spPr>
          <a:xfrm>
            <a:off x="7518938" y="2710235"/>
            <a:ext cx="2758143" cy="116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latin typeface="Arial"/>
                <a:ea typeface="Arial"/>
                <a:cs typeface="Arial"/>
                <a:sym typeface="Arial"/>
              </a:defRPr>
            </a:lvl1pPr>
            <a:lvl2pPr marL="914400" lvl="1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_1">
  <p:cSld name="Таблица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3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33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3" name="Google Shape;113;p33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" name="Google Shape;114;p33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3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33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33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33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33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33"/>
          <p:cNvSpPr txBox="1">
            <a:spLocks noGrp="1"/>
          </p:cNvSpPr>
          <p:nvPr>
            <p:ph type="body" idx="4"/>
          </p:nvPr>
        </p:nvSpPr>
        <p:spPr>
          <a:xfrm>
            <a:off x="585787" y="1447065"/>
            <a:ext cx="11058065" cy="307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600"/>
              <a:buNone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33"/>
          <p:cNvSpPr txBox="1">
            <a:spLocks noGrp="1"/>
          </p:cNvSpPr>
          <p:nvPr>
            <p:ph type="body" idx="5"/>
          </p:nvPr>
        </p:nvSpPr>
        <p:spPr>
          <a:xfrm>
            <a:off x="585788" y="5739189"/>
            <a:ext cx="6824303" cy="70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"/>
          <p:cNvSpPr txBox="1">
            <a:spLocks noGrp="1"/>
          </p:cNvSpPr>
          <p:nvPr>
            <p:ph type="title"/>
          </p:nvPr>
        </p:nvSpPr>
        <p:spPr>
          <a:xfrm>
            <a:off x="1027967" y="2404670"/>
            <a:ext cx="7634059" cy="19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43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Решение задач регрессии с помощью нейронных сетей</a:t>
            </a:r>
            <a:endParaRPr/>
          </a:p>
        </p:txBody>
      </p:sp>
      <p:sp>
        <p:nvSpPr>
          <p:cNvPr id="182" name="Google Shape;182;p1"/>
          <p:cNvSpPr txBox="1">
            <a:spLocks noGrp="1"/>
          </p:cNvSpPr>
          <p:nvPr>
            <p:ph type="body" idx="1"/>
          </p:nvPr>
        </p:nvSpPr>
        <p:spPr>
          <a:xfrm>
            <a:off x="2074947" y="1187841"/>
            <a:ext cx="3848717" cy="43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Московский институт электроники и математики им. А.Н. Тихонова</a:t>
            </a:r>
            <a:endParaRPr/>
          </a:p>
        </p:txBody>
      </p:sp>
      <p:sp>
        <p:nvSpPr>
          <p:cNvPr id="183" name="Google Shape;183;p1"/>
          <p:cNvSpPr txBox="1">
            <a:spLocks noGrp="1"/>
          </p:cNvSpPr>
          <p:nvPr>
            <p:ph type="body" idx="2"/>
          </p:nvPr>
        </p:nvSpPr>
        <p:spPr>
          <a:xfrm>
            <a:off x="6259420" y="1173829"/>
            <a:ext cx="2278063" cy="46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</a:pPr>
            <a:r>
              <a:rPr lang="ru-RU"/>
              <a:t>Департамент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</a:pPr>
            <a:r>
              <a:rPr lang="ru-RU"/>
              <a:t>Прикладной математики</a:t>
            </a:r>
            <a:endParaRPr/>
          </a:p>
        </p:txBody>
      </p:sp>
      <p:sp>
        <p:nvSpPr>
          <p:cNvPr id="184" name="Google Shape;184;p1"/>
          <p:cNvSpPr txBox="1">
            <a:spLocks noGrp="1"/>
          </p:cNvSpPr>
          <p:nvPr>
            <p:ph type="body" idx="3"/>
          </p:nvPr>
        </p:nvSpPr>
        <p:spPr>
          <a:xfrm>
            <a:off x="8786720" y="1173829"/>
            <a:ext cx="2217738" cy="46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</a:pPr>
            <a:r>
              <a:rPr lang="ru-RU"/>
              <a:t>Москва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</a:pPr>
            <a:r>
              <a:rPr lang="ru-RU"/>
              <a:t>2024</a:t>
            </a:r>
            <a:endParaRPr/>
          </a:p>
        </p:txBody>
      </p:sp>
      <p:sp>
        <p:nvSpPr>
          <p:cNvPr id="185" name="Google Shape;185;p1"/>
          <p:cNvSpPr txBox="1">
            <a:spLocks noGrp="1"/>
          </p:cNvSpPr>
          <p:nvPr>
            <p:ph type="body" idx="4"/>
          </p:nvPr>
        </p:nvSpPr>
        <p:spPr>
          <a:xfrm>
            <a:off x="1027967" y="4824914"/>
            <a:ext cx="7625267" cy="652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600"/>
              <a:buFont typeface="Arial"/>
              <a:buNone/>
            </a:pPr>
            <a:r>
              <a:rPr lang="ru-RU" dirty="0"/>
              <a:t>Морозов Денис студент «Прикладная математика»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0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326" y="1494350"/>
            <a:ext cx="11134528" cy="481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0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Московский институт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электроники и математики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им. А.Н. Тихонова</a:t>
            </a:r>
            <a:endParaRPr/>
          </a:p>
        </p:txBody>
      </p:sp>
      <p:sp>
        <p:nvSpPr>
          <p:cNvPr id="276" name="Google Shape;276;p10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Решение задач регрессии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 помощью нейронных сетей</a:t>
            </a:r>
            <a:endParaRPr/>
          </a:p>
        </p:txBody>
      </p:sp>
      <p:sp>
        <p:nvSpPr>
          <p:cNvPr id="277" name="Google Shape;277;p10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Предобработка данных</a:t>
            </a:r>
            <a:endParaRPr/>
          </a:p>
        </p:txBody>
      </p:sp>
      <p:sp>
        <p:nvSpPr>
          <p:cNvPr id="278" name="Google Shape;278;p10"/>
          <p:cNvSpPr txBox="1"/>
          <p:nvPr/>
        </p:nvSpPr>
        <p:spPr>
          <a:xfrm>
            <a:off x="8329992" y="2086234"/>
            <a:ext cx="3652806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Тут переведем все данные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числа. Будем использовать хэширование и для категориальных колонок формат данных в виде вектора из 0 и 1.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Более подробно на комментариях в коде.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Московский институт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электроники и математики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им. А.Н. Тихонова</a:t>
            </a:r>
            <a:endParaRPr/>
          </a:p>
        </p:txBody>
      </p:sp>
      <p:sp>
        <p:nvSpPr>
          <p:cNvPr id="284" name="Google Shape;284;p11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Решение задач регрессии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 помощью нейронных сетей</a:t>
            </a:r>
            <a:endParaRPr/>
          </a:p>
        </p:txBody>
      </p:sp>
      <p:sp>
        <p:nvSpPr>
          <p:cNvPr id="285" name="Google Shape;285;p11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Предобработка данных</a:t>
            </a:r>
            <a:endParaRPr/>
          </a:p>
        </p:txBody>
      </p:sp>
      <p:sp>
        <p:nvSpPr>
          <p:cNvPr id="286" name="Google Shape;286;p11"/>
          <p:cNvSpPr txBox="1"/>
          <p:nvPr/>
        </p:nvSpPr>
        <p:spPr>
          <a:xfrm>
            <a:off x="601249" y="1372250"/>
            <a:ext cx="101790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Разделим на обучающую и тестовую выборки. В тестовой 20% данных. И нормализуем данные </a:t>
            </a:r>
            <a:r>
              <a:rPr lang="ru-RU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221" y="1815380"/>
            <a:ext cx="10179050" cy="101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1" descr="A screenshot of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689" y="2833285"/>
            <a:ext cx="9518780" cy="3870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2" descr="A screen 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410" y="1836302"/>
            <a:ext cx="11405097" cy="444040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2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Московский институт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электроники и математики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им. А.Н. Тихонова</a:t>
            </a:r>
            <a:endParaRPr/>
          </a:p>
        </p:txBody>
      </p:sp>
      <p:sp>
        <p:nvSpPr>
          <p:cNvPr id="295" name="Google Shape;295;p12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Решение задач регрессии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 помощью нейронных сетей</a:t>
            </a:r>
            <a:endParaRPr/>
          </a:p>
        </p:txBody>
      </p:sp>
      <p:sp>
        <p:nvSpPr>
          <p:cNvPr id="296" name="Google Shape;296;p12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Функция для оценки результатов работы нейронной сети </a:t>
            </a:r>
            <a:endParaRPr/>
          </a:p>
        </p:txBody>
      </p:sp>
      <p:sp>
        <p:nvSpPr>
          <p:cNvPr id="297" name="Google Shape;297;p12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Создаем и обучаем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нейронную сеть</a:t>
            </a:r>
            <a:endParaRPr/>
          </a:p>
        </p:txBody>
      </p:sp>
      <p:sp>
        <p:nvSpPr>
          <p:cNvPr id="298" name="Google Shape;298;p12"/>
          <p:cNvSpPr txBox="1"/>
          <p:nvPr/>
        </p:nvSpPr>
        <p:spPr>
          <a:xfrm>
            <a:off x="6617248" y="3309747"/>
            <a:ext cx="513634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Напишем функцию которая будем нам выводить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предсказания нейросети и реальные значения для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тестового и тренировочного наборов. Также функция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будет выводить средние значение ошибки для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тренировочного и тестового набора.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13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912" y="2177494"/>
            <a:ext cx="10960274" cy="2426747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3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Московский институт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электроники и математики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им. А.Н. Тихонова</a:t>
            </a:r>
            <a:endParaRPr/>
          </a:p>
        </p:txBody>
      </p:sp>
      <p:sp>
        <p:nvSpPr>
          <p:cNvPr id="305" name="Google Shape;305;p13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Решение задач регрессии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 помощью нейронных сетей</a:t>
            </a:r>
            <a:endParaRPr/>
          </a:p>
        </p:txBody>
      </p:sp>
      <p:sp>
        <p:nvSpPr>
          <p:cNvPr id="306" name="Google Shape;306;p13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Создаем и обучаем нейросеть</a:t>
            </a:r>
            <a:endParaRPr/>
          </a:p>
        </p:txBody>
      </p:sp>
      <p:sp>
        <p:nvSpPr>
          <p:cNvPr id="307" name="Google Shape;307;p13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Создаем и обучаем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нейронную сеть</a:t>
            </a:r>
            <a:endParaRPr/>
          </a:p>
        </p:txBody>
      </p:sp>
      <p:sp>
        <p:nvSpPr>
          <p:cNvPr id="308" name="Google Shape;308;p13"/>
          <p:cNvSpPr txBox="1"/>
          <p:nvPr/>
        </p:nvSpPr>
        <p:spPr>
          <a:xfrm>
            <a:off x="5176173" y="2292799"/>
            <a:ext cx="6135013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Для создание нейросети используем библиотеку Keras.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Нейросеть из 5 слоев Dense, все с активацией ”relu”.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Лучшие результаты получаем при optimizer ”Adam” с learning rate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2*10^(-4).  Берем 100 эпох: дальше ошибка растет.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“Validation split” = 0.2.</a:t>
            </a:r>
            <a:endParaRPr/>
          </a:p>
        </p:txBody>
      </p:sp>
      <p:pic>
        <p:nvPicPr>
          <p:cNvPr id="309" name="Google Shape;309;p13" descr="A white rectangular object with black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954" y="4784942"/>
            <a:ext cx="11208372" cy="1524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13"/>
          <p:cNvCxnSpPr/>
          <p:nvPr/>
        </p:nvCxnSpPr>
        <p:spPr>
          <a:xfrm flipH="1">
            <a:off x="10484285" y="4672225"/>
            <a:ext cx="576197" cy="20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11" name="Google Shape;311;p13"/>
          <p:cNvSpPr txBox="1"/>
          <p:nvPr/>
        </p:nvSpPr>
        <p:spPr>
          <a:xfrm>
            <a:off x="9594937" y="4158641"/>
            <a:ext cx="202811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Тут ошибки на последней эпохе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3"/>
          <p:cNvSpPr txBox="1"/>
          <p:nvPr/>
        </p:nvSpPr>
        <p:spPr>
          <a:xfrm>
            <a:off x="6694784" y="5333945"/>
            <a:ext cx="452078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Теперь посмотрим ошибки на тестовых данных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4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Московский институт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электроники и математики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им. А.Н. Тихонова</a:t>
            </a:r>
            <a:endParaRPr/>
          </a:p>
        </p:txBody>
      </p:sp>
      <p:sp>
        <p:nvSpPr>
          <p:cNvPr id="318" name="Google Shape;318;p14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Решение задач регрессии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 помощью нейронных сетей</a:t>
            </a:r>
            <a:endParaRPr/>
          </a:p>
        </p:txBody>
      </p:sp>
      <p:sp>
        <p:nvSpPr>
          <p:cNvPr id="319" name="Google Shape;319;p14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Результаты</a:t>
            </a:r>
            <a:endParaRPr/>
          </a:p>
        </p:txBody>
      </p:sp>
      <p:sp>
        <p:nvSpPr>
          <p:cNvPr id="320" name="Google Shape;320;p14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Создаем и обучаем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нейронную сеть</a:t>
            </a:r>
            <a:endParaRPr/>
          </a:p>
        </p:txBody>
      </p:sp>
      <p:pic>
        <p:nvPicPr>
          <p:cNvPr id="321" name="Google Shape;321;p14" descr="A screen shot of a graph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8705"/>
          <a:stretch/>
        </p:blipFill>
        <p:spPr>
          <a:xfrm>
            <a:off x="328081" y="1869408"/>
            <a:ext cx="4141314" cy="288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4" descr="A screenshot of a computer scree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6776" t="49895" r="3072" b="3866"/>
          <a:stretch/>
        </p:blipFill>
        <p:spPr>
          <a:xfrm>
            <a:off x="4586953" y="1785343"/>
            <a:ext cx="4622105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4" descr="A graph with blue and orange line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15725" y="3774980"/>
            <a:ext cx="3928127" cy="2811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4" descr="A computer screen shot of a computer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8081" y="4841521"/>
            <a:ext cx="6669597" cy="14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4" descr="A screenshot of a computer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64399" y="1219313"/>
            <a:ext cx="4622800" cy="17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4"/>
          <p:cNvSpPr txBox="1"/>
          <p:nvPr/>
        </p:nvSpPr>
        <p:spPr>
          <a:xfrm>
            <a:off x="4676209" y="3844250"/>
            <a:ext cx="232146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Результаты получили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 помощью написанной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нами функции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15" descr="A screenshot of a computer pro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897" y="1836302"/>
            <a:ext cx="10622072" cy="478958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5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Московский институт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электроники и математики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им. А.Н. Тихонова</a:t>
            </a:r>
            <a:endParaRPr/>
          </a:p>
        </p:txBody>
      </p:sp>
      <p:sp>
        <p:nvSpPr>
          <p:cNvPr id="333" name="Google Shape;333;p15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Решение задач регрессии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 помощью нейронных сетей</a:t>
            </a:r>
            <a:endParaRPr/>
          </a:p>
        </p:txBody>
      </p:sp>
      <p:sp>
        <p:nvSpPr>
          <p:cNvPr id="334" name="Google Shape;334;p15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Нормализуем данные</a:t>
            </a:r>
            <a:r>
              <a:rPr lang="ru-RU" i="1"/>
              <a:t> y</a:t>
            </a:r>
            <a:endParaRPr i="1"/>
          </a:p>
        </p:txBody>
      </p:sp>
      <p:sp>
        <p:nvSpPr>
          <p:cNvPr id="335" name="Google Shape;335;p15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Создаем и обучаем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нейронную сеть</a:t>
            </a:r>
            <a:endParaRPr/>
          </a:p>
        </p:txBody>
      </p:sp>
      <p:sp>
        <p:nvSpPr>
          <p:cNvPr id="336" name="Google Shape;336;p15"/>
          <p:cNvSpPr txBox="1"/>
          <p:nvPr/>
        </p:nvSpPr>
        <p:spPr>
          <a:xfrm>
            <a:off x="4901182" y="3646321"/>
            <a:ext cx="611096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Нормализуем колонку, содержащую цену автомобиля, таким же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методом, как и данные</a:t>
            </a:r>
            <a:r>
              <a:rPr lang="ru-RU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X.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16" descr="A screen shot of a computer cod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279" y="1836302"/>
            <a:ext cx="9023450" cy="2638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6" descr="A screenshot of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9736" y="4947265"/>
            <a:ext cx="9269260" cy="172431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6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Московский институт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электроники и математики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им. А.Н. Тихонова</a:t>
            </a:r>
            <a:endParaRPr/>
          </a:p>
        </p:txBody>
      </p:sp>
      <p:sp>
        <p:nvSpPr>
          <p:cNvPr id="344" name="Google Shape;344;p16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Решение задач регрессии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 помощью нейронных сетей</a:t>
            </a:r>
            <a:endParaRPr/>
          </a:p>
        </p:txBody>
      </p:sp>
      <p:sp>
        <p:nvSpPr>
          <p:cNvPr id="345" name="Google Shape;345;p16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Создаем и обучаем нейросеть на нормализованных </a:t>
            </a:r>
            <a:r>
              <a:rPr lang="ru-RU" i="1"/>
              <a:t>y</a:t>
            </a:r>
            <a:endParaRPr/>
          </a:p>
        </p:txBody>
      </p:sp>
      <p:sp>
        <p:nvSpPr>
          <p:cNvPr id="346" name="Google Shape;346;p16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Создаем и обучаем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нейронную сеть</a:t>
            </a:r>
            <a:endParaRPr/>
          </a:p>
        </p:txBody>
      </p:sp>
      <p:sp>
        <p:nvSpPr>
          <p:cNvPr id="347" name="Google Shape;347;p16"/>
          <p:cNvSpPr txBox="1"/>
          <p:nvPr/>
        </p:nvSpPr>
        <p:spPr>
          <a:xfrm>
            <a:off x="4717249" y="2054056"/>
            <a:ext cx="6135013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Используем такую же модель нейросети.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Нейросеть из 5 слоев Dense, все с активацией ”relu”.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Лучшие результаты получаем при optimizer ”Adam” с learning rate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1*10^(-5).  Берем 100 эпох: дальше ошибка растет.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“Validation split” = 0.2.</a:t>
            </a:r>
            <a:endParaRPr/>
          </a:p>
        </p:txBody>
      </p:sp>
      <p:cxnSp>
        <p:nvCxnSpPr>
          <p:cNvPr id="348" name="Google Shape;348;p16"/>
          <p:cNvCxnSpPr/>
          <p:nvPr/>
        </p:nvCxnSpPr>
        <p:spPr>
          <a:xfrm flipH="1">
            <a:off x="10564165" y="5014909"/>
            <a:ext cx="576197" cy="20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49" name="Google Shape;349;p16"/>
          <p:cNvSpPr txBox="1"/>
          <p:nvPr/>
        </p:nvSpPr>
        <p:spPr>
          <a:xfrm>
            <a:off x="9838203" y="4667222"/>
            <a:ext cx="202811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Тут ошибки на последней эпохе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6"/>
          <p:cNvSpPr txBox="1"/>
          <p:nvPr/>
        </p:nvSpPr>
        <p:spPr>
          <a:xfrm>
            <a:off x="6114874" y="5683753"/>
            <a:ext cx="452078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Теперь посмотрим ошибки на тестовых данных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7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Московский институт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электроники и математики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им. А.Н. Тихонова</a:t>
            </a:r>
            <a:endParaRPr/>
          </a:p>
        </p:txBody>
      </p:sp>
      <p:sp>
        <p:nvSpPr>
          <p:cNvPr id="356" name="Google Shape;356;p17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Решение задач регрессии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 помощью нейронных сетей</a:t>
            </a:r>
            <a:endParaRPr/>
          </a:p>
        </p:txBody>
      </p:sp>
      <p:sp>
        <p:nvSpPr>
          <p:cNvPr id="357" name="Google Shape;357;p17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Результаты</a:t>
            </a:r>
            <a:endParaRPr/>
          </a:p>
        </p:txBody>
      </p:sp>
      <p:sp>
        <p:nvSpPr>
          <p:cNvPr id="358" name="Google Shape;358;p17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Создаем и обучаем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нейронную сеть</a:t>
            </a:r>
            <a:endParaRPr/>
          </a:p>
        </p:txBody>
      </p:sp>
      <p:sp>
        <p:nvSpPr>
          <p:cNvPr id="359" name="Google Shape;359;p17"/>
          <p:cNvSpPr txBox="1"/>
          <p:nvPr/>
        </p:nvSpPr>
        <p:spPr>
          <a:xfrm>
            <a:off x="4676209" y="3844250"/>
            <a:ext cx="232146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Результаты получили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 помощью написанной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нами функции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17" descr="A graph with lines and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3299" y="3665440"/>
            <a:ext cx="4040553" cy="288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7" descr="A close-up of a li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147" y="4956153"/>
            <a:ext cx="6416251" cy="1363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7" descr="A graph with orange and blue dot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4133" y="1862596"/>
            <a:ext cx="4295423" cy="295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7" descr="A screenshot of a computer cod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76209" y="1660439"/>
            <a:ext cx="5197510" cy="202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7" descr="A white background with black text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99425" y="1210468"/>
            <a:ext cx="4401080" cy="1734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18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592" y="5010756"/>
            <a:ext cx="7772400" cy="1345993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8"/>
          <p:cNvSpPr txBox="1"/>
          <p:nvPr/>
        </p:nvSpPr>
        <p:spPr>
          <a:xfrm>
            <a:off x="4443792" y="5410210"/>
            <a:ext cx="452078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Теперь посмотрим ошибки на тестовых данных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8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Московский институт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электроники и математики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им. А.Н. Тихонова</a:t>
            </a:r>
            <a:endParaRPr/>
          </a:p>
        </p:txBody>
      </p:sp>
      <p:sp>
        <p:nvSpPr>
          <p:cNvPr id="372" name="Google Shape;372;p18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Решение задач регрессии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 помощью нейронных сетей</a:t>
            </a:r>
            <a:endParaRPr/>
          </a:p>
        </p:txBody>
      </p:sp>
      <p:sp>
        <p:nvSpPr>
          <p:cNvPr id="373" name="Google Shape;373;p18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AutoML</a:t>
            </a:r>
            <a:endParaRPr/>
          </a:p>
        </p:txBody>
      </p:sp>
      <p:sp>
        <p:nvSpPr>
          <p:cNvPr id="374" name="Google Shape;374;p18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AutoML</a:t>
            </a:r>
            <a:endParaRPr/>
          </a:p>
        </p:txBody>
      </p:sp>
      <p:sp>
        <p:nvSpPr>
          <p:cNvPr id="375" name="Google Shape;375;p18"/>
          <p:cNvSpPr txBox="1"/>
          <p:nvPr/>
        </p:nvSpPr>
        <p:spPr>
          <a:xfrm>
            <a:off x="3105196" y="2527848"/>
            <a:ext cx="772198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AutoKeras сам подбирает модель, которая работает лучше всего.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 умолчанию он делает до 100 попыток и до 1000 эпох. Он в какой-то момент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может сам остановить на n-ной эпохе, если в течении 1- эпох ошибка ухудшается.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Или может остановить на n-ной попытке подбора модели нейросети.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Я тут ограничил данные параметры: максимум 5 попыток и 150 эпох.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Все остальное автоматический. Тут обучаем на нормализованных </a:t>
            </a:r>
            <a:r>
              <a:rPr lang="ru-RU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 </a:t>
            </a: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</a:t>
            </a:r>
            <a:r>
              <a:rPr lang="ru-RU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" name="Google Shape;376;p18"/>
          <p:cNvCxnSpPr/>
          <p:nvPr/>
        </p:nvCxnSpPr>
        <p:spPr>
          <a:xfrm flipH="1">
            <a:off x="5613261" y="4965026"/>
            <a:ext cx="576197" cy="20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77" name="Google Shape;377;p18"/>
          <p:cNvSpPr txBox="1"/>
          <p:nvPr/>
        </p:nvSpPr>
        <p:spPr>
          <a:xfrm>
            <a:off x="6301873" y="4718805"/>
            <a:ext cx="54825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Тут ошибки на последней эпохе наилучшей модели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1430" y="1283746"/>
            <a:ext cx="9974892" cy="566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8" descr="A screenshot of a compute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5678" y="1849805"/>
            <a:ext cx="2719836" cy="2871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9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Московский институт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электроники и математики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им. А.Н. Тихонова</a:t>
            </a:r>
            <a:endParaRPr/>
          </a:p>
        </p:txBody>
      </p:sp>
      <p:sp>
        <p:nvSpPr>
          <p:cNvPr id="385" name="Google Shape;385;p19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Решение задач регрессии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 помощью нейронных сетей</a:t>
            </a:r>
            <a:endParaRPr/>
          </a:p>
        </p:txBody>
      </p:sp>
      <p:sp>
        <p:nvSpPr>
          <p:cNvPr id="386" name="Google Shape;386;p19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Результаты</a:t>
            </a:r>
            <a:endParaRPr/>
          </a:p>
        </p:txBody>
      </p:sp>
      <p:sp>
        <p:nvSpPr>
          <p:cNvPr id="387" name="Google Shape;387;p19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AutoML</a:t>
            </a:r>
            <a:endParaRPr/>
          </a:p>
        </p:txBody>
      </p:sp>
      <p:sp>
        <p:nvSpPr>
          <p:cNvPr id="388" name="Google Shape;388;p19"/>
          <p:cNvSpPr txBox="1"/>
          <p:nvPr/>
        </p:nvSpPr>
        <p:spPr>
          <a:xfrm>
            <a:off x="4676209" y="3844250"/>
            <a:ext cx="232146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Результаты получили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 помощью написанной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нами функции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19" descr="A graph with a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7293" y="3750767"/>
            <a:ext cx="3912842" cy="2893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9" descr="A black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872" y="4971712"/>
            <a:ext cx="5369128" cy="1228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19" descr="A graph of orange and blue dot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3373" y="1811080"/>
            <a:ext cx="4345516" cy="30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9" descr="A white background with black tex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68889" y="1690141"/>
            <a:ext cx="5185796" cy="205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9" descr="A white background with black numbers and letters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73180" y="1199179"/>
            <a:ext cx="4801285" cy="184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Московский институт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электроники и математики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им. А.Н. Тихонова</a:t>
            </a:r>
            <a:endParaRPr/>
          </a:p>
        </p:txBody>
      </p:sp>
      <p:sp>
        <p:nvSpPr>
          <p:cNvPr id="191" name="Google Shape;191;p2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Решение задач регрессии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 помощью нейронных сетей</a:t>
            </a:r>
            <a:endParaRPr/>
          </a:p>
        </p:txBody>
      </p:sp>
      <p:sp>
        <p:nvSpPr>
          <p:cNvPr id="192" name="Google Shape;192;p2"/>
          <p:cNvSpPr txBox="1">
            <a:spLocks noGrp="1"/>
          </p:cNvSpPr>
          <p:nvPr>
            <p:ph type="title"/>
          </p:nvPr>
        </p:nvSpPr>
        <p:spPr>
          <a:xfrm>
            <a:off x="469490" y="1230941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Введение</a:t>
            </a:r>
            <a:endParaRPr/>
          </a:p>
        </p:txBody>
      </p:sp>
      <p:sp>
        <p:nvSpPr>
          <p:cNvPr id="193" name="Google Shape;193;p2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Введение</a:t>
            </a:r>
            <a:endParaRPr/>
          </a:p>
        </p:txBody>
      </p:sp>
      <p:sp>
        <p:nvSpPr>
          <p:cNvPr id="194" name="Google Shape;194;p2"/>
          <p:cNvSpPr txBox="1"/>
          <p:nvPr/>
        </p:nvSpPr>
        <p:spPr>
          <a:xfrm>
            <a:off x="469490" y="1735990"/>
            <a:ext cx="10900641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В современном мире задачи регрессии играют важную роль в различных областях. Точные прогнозы и анализ данных становятся ключевыми элементами для принятия обоснованных решений. Один из способов решения задач регрессии является использование нейросетей. Есть много способов создания нейронных сетeй. В этом проекте будет использоваться язык программирования Python. Мы рассмотрим данный способ на примере библиотек Keras и AutoKeras.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Цели:</a:t>
            </a:r>
            <a:br>
              <a:rPr lang="ru-RU" sz="24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4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1. Выбрать и предобработать датасет.</a:t>
            </a:r>
            <a:br>
              <a:rPr lang="ru-RU" sz="24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4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2. Сравнить различные модели нейросетей.</a:t>
            </a:r>
            <a:br>
              <a:rPr lang="ru-RU" sz="24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4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3. Использовать AutoML и сравнить результаты с нашей нейросетью.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20" descr="A screenshot of a computer cod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536" y="4937289"/>
            <a:ext cx="8799094" cy="1454058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0"/>
          <p:cNvSpPr txBox="1"/>
          <p:nvPr/>
        </p:nvSpPr>
        <p:spPr>
          <a:xfrm>
            <a:off x="4575694" y="5410210"/>
            <a:ext cx="452078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Теперь посмотрим ошибки на тестовых данных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0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Московский институт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электроники и математики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им. А.Н. Тихонова</a:t>
            </a:r>
            <a:endParaRPr/>
          </a:p>
        </p:txBody>
      </p:sp>
      <p:sp>
        <p:nvSpPr>
          <p:cNvPr id="401" name="Google Shape;401;p20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Решение задач регрессии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 помощью нейронных сетей</a:t>
            </a:r>
            <a:endParaRPr/>
          </a:p>
        </p:txBody>
      </p:sp>
      <p:sp>
        <p:nvSpPr>
          <p:cNvPr id="402" name="Google Shape;402;p20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AutoML</a:t>
            </a:r>
            <a:endParaRPr/>
          </a:p>
        </p:txBody>
      </p:sp>
      <p:sp>
        <p:nvSpPr>
          <p:cNvPr id="403" name="Google Shape;403;p20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AutoML</a:t>
            </a:r>
            <a:endParaRPr/>
          </a:p>
        </p:txBody>
      </p:sp>
      <p:sp>
        <p:nvSpPr>
          <p:cNvPr id="404" name="Google Shape;404;p20"/>
          <p:cNvSpPr txBox="1"/>
          <p:nvPr/>
        </p:nvSpPr>
        <p:spPr>
          <a:xfrm flipH="1">
            <a:off x="4471334" y="1884779"/>
            <a:ext cx="7037461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Тут я уже обучал на не нормализованных данных и не ограничивал количество эпох (т.е. максимум 1000 автоматический) и поставил максимум 3 попытки.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5" name="Google Shape;405;p20"/>
          <p:cNvCxnSpPr/>
          <p:nvPr/>
        </p:nvCxnSpPr>
        <p:spPr>
          <a:xfrm flipH="1">
            <a:off x="6259892" y="4508786"/>
            <a:ext cx="216064" cy="33239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06" name="Google Shape;406;p20"/>
          <p:cNvSpPr txBox="1"/>
          <p:nvPr/>
        </p:nvSpPr>
        <p:spPr>
          <a:xfrm>
            <a:off x="6259892" y="4139454"/>
            <a:ext cx="54825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Тут ошибки на последней эпохе наилучшей модели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20" descr="A screenshot of a computer pro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692" y="1895535"/>
            <a:ext cx="422910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1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Московский институт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электроники и математики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им. А.Н. Тихонова</a:t>
            </a:r>
            <a:endParaRPr/>
          </a:p>
        </p:txBody>
      </p:sp>
      <p:sp>
        <p:nvSpPr>
          <p:cNvPr id="413" name="Google Shape;413;p21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Решение задач регрессии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 помощью нейронных сетей</a:t>
            </a:r>
            <a:endParaRPr/>
          </a:p>
        </p:txBody>
      </p:sp>
      <p:sp>
        <p:nvSpPr>
          <p:cNvPr id="414" name="Google Shape;414;p21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Результаты</a:t>
            </a:r>
            <a:endParaRPr/>
          </a:p>
        </p:txBody>
      </p:sp>
      <p:sp>
        <p:nvSpPr>
          <p:cNvPr id="415" name="Google Shape;415;p21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AutoML</a:t>
            </a:r>
            <a:endParaRPr/>
          </a:p>
        </p:txBody>
      </p:sp>
      <p:sp>
        <p:nvSpPr>
          <p:cNvPr id="416" name="Google Shape;416;p21"/>
          <p:cNvSpPr txBox="1"/>
          <p:nvPr/>
        </p:nvSpPr>
        <p:spPr>
          <a:xfrm>
            <a:off x="4676209" y="3844250"/>
            <a:ext cx="232146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Результаты получили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 помощью написанной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нами функции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21" descr="A graph with orange and blue dot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852" r="3997"/>
          <a:stretch/>
        </p:blipFill>
        <p:spPr>
          <a:xfrm>
            <a:off x="491494" y="1825013"/>
            <a:ext cx="4040553" cy="2928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1" descr="A white background with black numbers and lette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7055" y="1283644"/>
            <a:ext cx="5765800" cy="22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1" descr="A graph with a lin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34488" y="3528748"/>
            <a:ext cx="3929422" cy="2936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1" descr="A group of black tex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1450" y="4981524"/>
            <a:ext cx="5408442" cy="123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2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Московский институт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электроники и математики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им. А.Н. Тихонова</a:t>
            </a:r>
            <a:endParaRPr/>
          </a:p>
        </p:txBody>
      </p:sp>
      <p:sp>
        <p:nvSpPr>
          <p:cNvPr id="426" name="Google Shape;426;p22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Решение задач регрессии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 помощью нейронных сетей</a:t>
            </a:r>
            <a:endParaRPr/>
          </a:p>
        </p:txBody>
      </p:sp>
      <p:sp>
        <p:nvSpPr>
          <p:cNvPr id="427" name="Google Shape;427;p22"/>
          <p:cNvSpPr txBox="1">
            <a:spLocks noGrp="1"/>
          </p:cNvSpPr>
          <p:nvPr>
            <p:ph type="title"/>
          </p:nvPr>
        </p:nvSpPr>
        <p:spPr>
          <a:xfrm>
            <a:off x="469490" y="1230941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Вывод</a:t>
            </a:r>
            <a:endParaRPr/>
          </a:p>
        </p:txBody>
      </p:sp>
      <p:sp>
        <p:nvSpPr>
          <p:cNvPr id="428" name="Google Shape;428;p22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Введение</a:t>
            </a:r>
            <a:endParaRPr/>
          </a:p>
        </p:txBody>
      </p:sp>
      <p:sp>
        <p:nvSpPr>
          <p:cNvPr id="429" name="Google Shape;429;p22"/>
          <p:cNvSpPr txBox="1"/>
          <p:nvPr/>
        </p:nvSpPr>
        <p:spPr>
          <a:xfrm>
            <a:off x="469490" y="1735990"/>
            <a:ext cx="10900641" cy="489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Лучшие значения получили AutoKeras ненормализованных данных, но в нашей первой модели результаты почти такие же. С помощью нейросетей задачи регрессии решаются довольно хорошо, но в различных ситуациях результат может сильно ухудшаться, когда в датасете очень много некорректных данных или он в принципе плохо предобработан. Более того, на результат будет влиять и нормализация данных. Причем, казалось бы, с помощью нормализованных данных нейросеть должна обучаться лучше, но в нашем случае, когда мы нормализовали еще и данные, которые являлись результатом (цена автомобиля), получилось наоборот. Все полученные модели нейронных сетей, описанные здесь, выдают примерно одинаковые результаты. При решении задач регрессии с помощью нейронных сетей стоит рассматривать несколько вариантов, так как с первого раза могут получится плохие результаты.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3"/>
          <p:cNvSpPr txBox="1"/>
          <p:nvPr/>
        </p:nvSpPr>
        <p:spPr>
          <a:xfrm>
            <a:off x="2376069" y="2753931"/>
            <a:ext cx="743985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</a:t>
            </a:r>
            <a:endParaRPr sz="5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850" y="309367"/>
            <a:ext cx="11065611" cy="116128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3"/>
          <p:cNvSpPr txBox="1"/>
          <p:nvPr/>
        </p:nvSpPr>
        <p:spPr>
          <a:xfrm>
            <a:off x="3021277" y="1466949"/>
            <a:ext cx="6149445" cy="59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Решение задач регрессии с помощью нейронных сетей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Московский институт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электроники и математики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им. А.Н. Тихонова</a:t>
            </a:r>
            <a:endParaRPr/>
          </a:p>
        </p:txBody>
      </p:sp>
      <p:sp>
        <p:nvSpPr>
          <p:cNvPr id="200" name="Google Shape;200;p3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Решение задач регрессии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 помощью нейронных сетей</a:t>
            </a:r>
            <a:endParaRPr/>
          </a:p>
        </p:txBody>
      </p:sp>
      <p:sp>
        <p:nvSpPr>
          <p:cNvPr id="201" name="Google Shape;201;p3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Подключаем библиотеки</a:t>
            </a:r>
            <a:endParaRPr/>
          </a:p>
        </p:txBody>
      </p:sp>
      <p:sp>
        <p:nvSpPr>
          <p:cNvPr id="202" name="Google Shape;202;p3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Подключаем библиотеки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и смотрим датасет</a:t>
            </a:r>
            <a:endParaRPr/>
          </a:p>
        </p:txBody>
      </p:sp>
      <p:pic>
        <p:nvPicPr>
          <p:cNvPr id="203" name="Google Shape;2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728" y="1932506"/>
            <a:ext cx="9900555" cy="339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" descr="A close-up of a computer scree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727" y="2321068"/>
            <a:ext cx="9900555" cy="2112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" descr="A screenshot of a compute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0727" y="4433281"/>
            <a:ext cx="9910784" cy="150405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"/>
          <p:cNvSpPr txBox="1"/>
          <p:nvPr/>
        </p:nvSpPr>
        <p:spPr>
          <a:xfrm>
            <a:off x="4770052" y="2590673"/>
            <a:ext cx="50497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Тут подключаем, те библиотеки, которые нам нужны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"/>
          <p:cNvSpPr txBox="1"/>
          <p:nvPr/>
        </p:nvSpPr>
        <p:spPr>
          <a:xfrm>
            <a:off x="4689902" y="5970726"/>
            <a:ext cx="51299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 тут загружаем наши данные и смотрим содержимое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Московский институт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электроники и математики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им. А.Н. Тихонова</a:t>
            </a:r>
            <a:endParaRPr/>
          </a:p>
        </p:txBody>
      </p:sp>
      <p:sp>
        <p:nvSpPr>
          <p:cNvPr id="213" name="Google Shape;213;p4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Решение задач регрессии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 помощью нейронных сетей</a:t>
            </a:r>
            <a:endParaRPr/>
          </a:p>
        </p:txBody>
      </p:sp>
      <p:sp>
        <p:nvSpPr>
          <p:cNvPr id="214" name="Google Shape;214;p4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Содержимое датасета</a:t>
            </a:r>
            <a:endParaRPr/>
          </a:p>
        </p:txBody>
      </p:sp>
      <p:sp>
        <p:nvSpPr>
          <p:cNvPr id="215" name="Google Shape;215;p4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Подключаем библиотеки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и смотрим датасет</a:t>
            </a:r>
            <a:endParaRPr/>
          </a:p>
        </p:txBody>
      </p:sp>
      <p:pic>
        <p:nvPicPr>
          <p:cNvPr id="216" name="Google Shape;216;p4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1452" y="2262271"/>
            <a:ext cx="7772400" cy="314793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"/>
          <p:cNvSpPr txBox="1"/>
          <p:nvPr/>
        </p:nvSpPr>
        <p:spPr>
          <a:xfrm>
            <a:off x="317895" y="1836302"/>
            <a:ext cx="3553411" cy="4678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"year" - год выпуска автомобиля, "make" - марка машины, "model" - модель машины, "trim" - дополнительное обозначение для модели автомобиля, "body" - тип кузова автомобиля, "transmission" - коробка передач, "vin" - уникальный идентификатор, "state" - штат регистрации автомобиля, "condition" - состояние машины по шкале от 1 до 49, "odometr" - пробег автомобиля, "color" - цвет автомобиля, "interior" - цвет интерьера автомобиля, "seller" - продавец, "mmr" - ожидаемая рыночная цена автомобиля, "sellingprice" - цена продажи, "saledate" - дата продажи. 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Московский институт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электроники и математики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им. А.Н. Тихонова</a:t>
            </a:r>
            <a:endParaRPr/>
          </a:p>
        </p:txBody>
      </p:sp>
      <p:sp>
        <p:nvSpPr>
          <p:cNvPr id="223" name="Google Shape;223;p5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Решение задач регрессии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 помощью нейронных сетей</a:t>
            </a:r>
            <a:endParaRPr/>
          </a:p>
        </p:txBody>
      </p:sp>
      <p:sp>
        <p:nvSpPr>
          <p:cNvPr id="224" name="Google Shape;224;p5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Предобработка данных</a:t>
            </a:r>
            <a:endParaRPr/>
          </a:p>
        </p:txBody>
      </p:sp>
      <p:sp>
        <p:nvSpPr>
          <p:cNvPr id="225" name="Google Shape;225;p5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Предобработка данных</a:t>
            </a:r>
            <a:endParaRPr/>
          </a:p>
        </p:txBody>
      </p:sp>
      <p:pic>
        <p:nvPicPr>
          <p:cNvPr id="226" name="Google Shape;226;p5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697" y="1836302"/>
            <a:ext cx="4297851" cy="4326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5" descr="A screenshot of a computer cod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0359" y="1923984"/>
            <a:ext cx="2266233" cy="3393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5" descr="A screenshot of a computer program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70908" y="1836302"/>
            <a:ext cx="3664203" cy="329936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5"/>
          <p:cNvSpPr txBox="1"/>
          <p:nvPr/>
        </p:nvSpPr>
        <p:spPr>
          <a:xfrm>
            <a:off x="626808" y="6084596"/>
            <a:ext cx="773481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Посмотрим количество ненулевых данных и какие типы данных содержат колонки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5"/>
          <p:cNvSpPr txBox="1"/>
          <p:nvPr/>
        </p:nvSpPr>
        <p:spPr>
          <a:xfrm>
            <a:off x="7294942" y="5116426"/>
            <a:ext cx="462338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Тут удалим все строки содержащие хоть в одной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ячейке нулевые значения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Московский институт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электроники и математики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им. А.Н. Тихонова</a:t>
            </a:r>
            <a:endParaRPr/>
          </a:p>
        </p:txBody>
      </p:sp>
      <p:sp>
        <p:nvSpPr>
          <p:cNvPr id="236" name="Google Shape;236;p6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Решение задач регрессии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 помощью нейронных сетей</a:t>
            </a:r>
            <a:endParaRPr/>
          </a:p>
        </p:txBody>
      </p:sp>
      <p:sp>
        <p:nvSpPr>
          <p:cNvPr id="237" name="Google Shape;237;p6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Предобработка данных</a:t>
            </a:r>
            <a:endParaRPr/>
          </a:p>
        </p:txBody>
      </p:sp>
      <p:sp>
        <p:nvSpPr>
          <p:cNvPr id="238" name="Google Shape;238;p6"/>
          <p:cNvSpPr txBox="1"/>
          <p:nvPr/>
        </p:nvSpPr>
        <p:spPr>
          <a:xfrm>
            <a:off x="6259892" y="1877583"/>
            <a:ext cx="561478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Рассмотрим более подробно колонку с продавцом. Как видим, тут у нас много данных относительно всех. И если посмотреть график зависимости цены автомобиля от продавца, то видно, что особо нет зависимости. Поэтому для нейросети будет лучше выкинуть данный столбец, так ее обучение пройдет лучше.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6" descr="A screenshot of a computer cod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258" y="1245794"/>
            <a:ext cx="5428724" cy="2627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6" descr="A red dot diagram with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8258" y="3873611"/>
            <a:ext cx="7772400" cy="2404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" descr="A white sheet with green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70993"/>
          <a:stretch/>
        </p:blipFill>
        <p:spPr>
          <a:xfrm>
            <a:off x="317326" y="1133073"/>
            <a:ext cx="1901825" cy="305868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7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Московский институт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электроники и математики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им. А.Н. Тихонова</a:t>
            </a:r>
            <a:endParaRPr/>
          </a:p>
        </p:txBody>
      </p:sp>
      <p:sp>
        <p:nvSpPr>
          <p:cNvPr id="247" name="Google Shape;247;p7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Решение задач регрессии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 помощью нейронных сетей</a:t>
            </a:r>
            <a:endParaRPr/>
          </a:p>
        </p:txBody>
      </p:sp>
      <p:sp>
        <p:nvSpPr>
          <p:cNvPr id="248" name="Google Shape;248;p7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Предобработка данных</a:t>
            </a:r>
            <a:endParaRPr/>
          </a:p>
        </p:txBody>
      </p:sp>
      <p:sp>
        <p:nvSpPr>
          <p:cNvPr id="249" name="Google Shape;249;p7"/>
          <p:cNvSpPr txBox="1"/>
          <p:nvPr/>
        </p:nvSpPr>
        <p:spPr>
          <a:xfrm>
            <a:off x="8221868" y="1567697"/>
            <a:ext cx="3652806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Теперь рассмотрим колонку, содержащую информацию о дате продажи автомобиля. Преобразовав дату в количество дней с минимального года продажи (также, если дата в неверном формате, то положим ее равной 0 дней) ,  посмотрим на зависимость цены от даты продажи. Видим, что какой-то четкой нет, что и логично ведь данные с продажи где-то за 2 года. Есть просадка в середине, но там в принципе меньше данных о машинах. Поэтому удалим и эту колонку тоже.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7" descr="A screenshot of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r="40552"/>
          <a:stretch/>
        </p:blipFill>
        <p:spPr>
          <a:xfrm>
            <a:off x="2219151" y="1367281"/>
            <a:ext cx="5870575" cy="261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7" descr="A screen shot of a compute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t="27291"/>
          <a:stretch/>
        </p:blipFill>
        <p:spPr>
          <a:xfrm>
            <a:off x="317326" y="4191753"/>
            <a:ext cx="7772400" cy="2408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Московский институт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электроники и математики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им. А.Н. Тихонова</a:t>
            </a:r>
            <a:endParaRPr/>
          </a:p>
        </p:txBody>
      </p:sp>
      <p:sp>
        <p:nvSpPr>
          <p:cNvPr id="257" name="Google Shape;257;p8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Решение задач регрессии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 помощью нейронных сетей</a:t>
            </a:r>
            <a:endParaRPr/>
          </a:p>
        </p:txBody>
      </p:sp>
      <p:sp>
        <p:nvSpPr>
          <p:cNvPr id="258" name="Google Shape;258;p8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Предобработка данных</a:t>
            </a:r>
            <a:endParaRPr/>
          </a:p>
        </p:txBody>
      </p:sp>
      <p:sp>
        <p:nvSpPr>
          <p:cNvPr id="259" name="Google Shape;259;p8"/>
          <p:cNvSpPr txBox="1"/>
          <p:nvPr/>
        </p:nvSpPr>
        <p:spPr>
          <a:xfrm>
            <a:off x="8221868" y="2368710"/>
            <a:ext cx="3652806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Возьмем только 60% от всей базы данных, так как она очень большая. Так же еще удалим колонку ”VIN”, так как это уникально для каждой машины.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определим функцию, которая будет выводить количество уникальных данных для каждой категориальной колонки.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8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468" y="2206524"/>
            <a:ext cx="7772400" cy="2909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Московский институт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электроники и математики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им. А.Н. Тихонова</a:t>
            </a:r>
            <a:endParaRPr/>
          </a:p>
        </p:txBody>
      </p:sp>
      <p:sp>
        <p:nvSpPr>
          <p:cNvPr id="266" name="Google Shape;266;p9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Решение задач регрессии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 помощью нейронных сетей</a:t>
            </a:r>
            <a:endParaRPr/>
          </a:p>
        </p:txBody>
      </p:sp>
      <p:sp>
        <p:nvSpPr>
          <p:cNvPr id="267" name="Google Shape;267;p9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Предобработка данных</a:t>
            </a:r>
            <a:endParaRPr/>
          </a:p>
        </p:txBody>
      </p:sp>
      <p:sp>
        <p:nvSpPr>
          <p:cNvPr id="268" name="Google Shape;268;p9"/>
          <p:cNvSpPr txBox="1"/>
          <p:nvPr/>
        </p:nvSpPr>
        <p:spPr>
          <a:xfrm>
            <a:off x="8221868" y="2136338"/>
            <a:ext cx="3652806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Посмотрим сколько у нас уникальных значений в каждой категориальной колонке.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Если какое-то значение в категориальной колонки встречается меньше 10 раз, то заменим его на ’Other’. Посмотрим сколько стало уникальных значений после.</a:t>
            </a:r>
            <a:endParaRPr/>
          </a:p>
        </p:txBody>
      </p:sp>
      <p:pic>
        <p:nvPicPr>
          <p:cNvPr id="269" name="Google Shape;269;p9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326" y="1456995"/>
            <a:ext cx="7772400" cy="4852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1514</Words>
  <Application>Microsoft Office PowerPoint</Application>
  <PresentationFormat>Широкоэкранный</PresentationFormat>
  <Paragraphs>222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Решение задач регрессии с помощью нейронных сетей</vt:lpstr>
      <vt:lpstr>Введение</vt:lpstr>
      <vt:lpstr>Подключаем библиотеки</vt:lpstr>
      <vt:lpstr>Содержимое датасета</vt:lpstr>
      <vt:lpstr>Предобработка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Функция для оценки результатов работы нейронной сети </vt:lpstr>
      <vt:lpstr>Создаем и обучаем нейросеть</vt:lpstr>
      <vt:lpstr>Результаты</vt:lpstr>
      <vt:lpstr>Нормализуем данные y</vt:lpstr>
      <vt:lpstr>Создаем и обучаем нейросеть на нормализованных y</vt:lpstr>
      <vt:lpstr>Результаты</vt:lpstr>
      <vt:lpstr>AutoML</vt:lpstr>
      <vt:lpstr>Результаты</vt:lpstr>
      <vt:lpstr>AutoML</vt:lpstr>
      <vt:lpstr>Результаты</vt:lpstr>
      <vt:lpstr>Вывод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Кутьков Юрий Юрьевич</dc:creator>
  <cp:lastModifiedBy>Денис .</cp:lastModifiedBy>
  <cp:revision>1</cp:revision>
  <dcterms:created xsi:type="dcterms:W3CDTF">2021-11-11T08:52:47Z</dcterms:created>
  <dcterms:modified xsi:type="dcterms:W3CDTF">2025-04-05T15:56:33Z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